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ce1a784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ce1a784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ce1a784a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ce1a784a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Seamus - We made this data set ourselves by narrowing down some of our favorite places to </a:t>
            </a:r>
            <a:r>
              <a:rPr lang="en"/>
              <a:t>visit</a:t>
            </a:r>
            <a:r>
              <a:rPr lang="en"/>
              <a:t> such as </a:t>
            </a:r>
            <a:r>
              <a:rPr lang="en"/>
              <a:t>restaurants</a:t>
            </a:r>
            <a:r>
              <a:rPr lang="en"/>
              <a:t>, bars, beaches and amusement parks, we then found the latitude and longitude of each location and compiled those points into a spreadsheet to work with and input into a python script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ce1a784a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ce1a784a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Seamus-  at a high level this is what the project should do, loop through all of our set data points, generate a route from the start location to that data point and then load it into arcgis pro, then format a layout using the route and driving direction to finally be exported into a mapbook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ce1a784a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ce1a784a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ce1a784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ce1a784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ce1a784a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ce1a784a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ce1a784a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ce1a784a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ce1a784a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ce1a784a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ce1a784a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ce1a784a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ce1a784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ce1a784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ce1a784a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ce1a784a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ce1a784a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ce1a784a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ce1a784a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ce1a784a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df17a82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df17a82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ce1a784a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ce1a784a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Grant –  we still need to insert the common cartographic map elements associated with a layout in the .aprx and fine tune the mapbook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creating the toolbox </a:t>
            </a:r>
            <a:r>
              <a:rPr lang="en" sz="1400">
                <a:solidFill>
                  <a:srgbClr val="737373"/>
                </a:solidFill>
                <a:latin typeface="Roboto"/>
                <a:ea typeface="Roboto"/>
                <a:cs typeface="Roboto"/>
                <a:sym typeface="Roboto"/>
              </a:rPr>
              <a:t>Allows for a better user interface and mapping from the user’s starting location instead of solely from the bruin bear statue</a:t>
            </a:r>
            <a:endParaRPr sz="1400">
              <a:solidFill>
                <a:srgbClr val="737373"/>
              </a:solidFill>
              <a:latin typeface="Roboto"/>
              <a:ea typeface="Roboto"/>
              <a:cs typeface="Roboto"/>
              <a:sym typeface="Roboto"/>
            </a:endParaRPr>
          </a:p>
          <a:p>
            <a:pPr indent="0" lvl="0" marL="0" rtl="0" algn="l">
              <a:spcBef>
                <a:spcPts val="0"/>
              </a:spcBef>
              <a:spcAft>
                <a:spcPts val="0"/>
              </a:spcAft>
              <a:buNone/>
            </a:pPr>
            <a:r>
              <a:t/>
            </a:r>
            <a:endParaRPr sz="1400">
              <a:solidFill>
                <a:srgbClr val="737373"/>
              </a:solidFill>
              <a:latin typeface="Roboto"/>
              <a:ea typeface="Roboto"/>
              <a:cs typeface="Roboto"/>
              <a:sym typeface="Roboto"/>
            </a:endParaRPr>
          </a:p>
          <a:p>
            <a:pPr indent="0" lvl="0" marL="0" rtl="0" algn="l">
              <a:spcBef>
                <a:spcPts val="0"/>
              </a:spcBef>
              <a:spcAft>
                <a:spcPts val="0"/>
              </a:spcAft>
              <a:buNone/>
            </a:pPr>
            <a:r>
              <a:rPr lang="en" sz="1400">
                <a:solidFill>
                  <a:srgbClr val="737373"/>
                </a:solidFill>
                <a:latin typeface="Roboto"/>
                <a:ea typeface="Roboto"/>
                <a:cs typeface="Roboto"/>
                <a:sym typeface="Roboto"/>
              </a:rPr>
              <a:t> We also want to giving the user space to define their range eventually so that it doesn’t print out over a hundred maps each time. </a:t>
            </a:r>
            <a:endParaRPr sz="1400">
              <a:solidFill>
                <a:srgbClr val="737373"/>
              </a:solidFill>
              <a:latin typeface="Roboto"/>
              <a:ea typeface="Roboto"/>
              <a:cs typeface="Roboto"/>
              <a:sym typeface="Roboto"/>
            </a:endParaRPr>
          </a:p>
          <a:p>
            <a:pPr indent="0" lvl="0" marL="0" rtl="0" algn="l">
              <a:spcBef>
                <a:spcPts val="0"/>
              </a:spcBef>
              <a:spcAft>
                <a:spcPts val="0"/>
              </a:spcAft>
              <a:buNone/>
            </a:pPr>
            <a:r>
              <a:t/>
            </a:r>
            <a:endParaRPr sz="1400">
              <a:solidFill>
                <a:srgbClr val="737373"/>
              </a:solidFill>
              <a:latin typeface="Roboto"/>
              <a:ea typeface="Roboto"/>
              <a:cs typeface="Roboto"/>
              <a:sym typeface="Roboto"/>
            </a:endParaRPr>
          </a:p>
          <a:p>
            <a:pPr indent="0" lvl="0" marL="0" rtl="0" algn="l">
              <a:spcBef>
                <a:spcPts val="0"/>
              </a:spcBef>
              <a:spcAft>
                <a:spcPts val="0"/>
              </a:spcAft>
              <a:buNone/>
            </a:pPr>
            <a:r>
              <a:t/>
            </a:r>
            <a:endParaRPr sz="1400">
              <a:solidFill>
                <a:srgbClr val="737373"/>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e18ac40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e18ac40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 seamus and I are working with the mapbook production of the code. We are focusing mainly on the directions parameter. We are taking the routes that peter and george have coded and then using the directions parameter in a for loop we’re going to output to a text element for each respective layout in the mapbook .aprx file that wesley drafted. Once functional we will be able to print out a comprehensive list of directions depending on the mode of travel between the start destination and the location of the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22222"/>
                </a:solidFill>
                <a:highlight>
                  <a:srgbClr val="FFFFFF"/>
                </a:highlight>
              </a:rPr>
              <a:t>The first line of code is an example of the directions output from the list that George populated and the second line shows how the separator between elements is the string providing the method ‘\n’ is the delimiter between the directions that creates a new line in the text element for the layout to make the display of the directions more clear</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c8d51c6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c8d51c6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Grant</a:t>
            </a:r>
            <a:r>
              <a:rPr lang="en">
                <a:solidFill>
                  <a:schemeClr val="dk1"/>
                </a:solidFill>
              </a:rPr>
              <a:t> – using the mapbook coding techniques we learned from lab 7 we’re going to append the concatenated directions from the function to the .aprx layout in a for loop much like we did for the FID and Area information that we posted with each lake in North America from lab 7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also likely need to make use of a search cursor with a for loop to automate the map frame extent around each specified route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e18ac40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e18ac40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ce1a784a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ce1a784a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ce1a784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ce1a784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ce1a784a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ce1a784a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ce1a784a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ce1a784a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 (emphasize ROUTES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e18ac40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e18ac40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 talking (emphasize ROUTES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c8d51c6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c8d51c6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Seamus – Here is an overview map of all the locations we are trying to decipher the fastest routes to by walking, driving, or biking to get from an area in westwood where a student would be to an activity in or around Los Angeles.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ce1a784a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ce1a784a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rough draft of our </a:t>
            </a:r>
            <a:r>
              <a:rPr lang="en"/>
              <a:t>aprx</a:t>
            </a:r>
            <a:r>
              <a:rPr lang="en"/>
              <a:t> layout for the mapbook. Under directions it will list the steps you need to take to get from point A to Point B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ro.arcgis.com/en/pro-app/2.8/tool-reference/ready-to-use/itemdesc-findroutes.htm"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ro.arcgis.com/en/pro-app/2.8/tool-reference/ready-to-use/output-findroutes.htm" TargetMode="External"/><Relationship Id="rId4" Type="http://schemas.openxmlformats.org/officeDocument/2006/relationships/image" Target="../media/image7.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0" y="2976050"/>
            <a:ext cx="9143999" cy="2167450"/>
          </a:xfrm>
          <a:prstGeom prst="rect">
            <a:avLst/>
          </a:prstGeom>
          <a:noFill/>
          <a:ln>
            <a:noFill/>
          </a:ln>
        </p:spPr>
      </p:pic>
      <p:pic>
        <p:nvPicPr>
          <p:cNvPr id="68" name="Google Shape;68;p13"/>
          <p:cNvPicPr preferRelativeResize="0"/>
          <p:nvPr/>
        </p:nvPicPr>
        <p:blipFill>
          <a:blip r:embed="rId4">
            <a:alphaModFix/>
          </a:blip>
          <a:stretch>
            <a:fillRect/>
          </a:stretch>
        </p:blipFill>
        <p:spPr>
          <a:xfrm>
            <a:off x="0" y="842275"/>
            <a:ext cx="9144000" cy="2133774"/>
          </a:xfrm>
          <a:prstGeom prst="rect">
            <a:avLst/>
          </a:prstGeom>
          <a:noFill/>
          <a:ln>
            <a:noFill/>
          </a:ln>
        </p:spPr>
      </p:pic>
      <p:sp>
        <p:nvSpPr>
          <p:cNvPr id="69" name="Google Shape;69;p13"/>
          <p:cNvSpPr txBox="1"/>
          <p:nvPr/>
        </p:nvSpPr>
        <p:spPr>
          <a:xfrm>
            <a:off x="1337700" y="0"/>
            <a:ext cx="6468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lt1"/>
                </a:solidFill>
                <a:latin typeface="Roboto"/>
                <a:ea typeface="Roboto"/>
                <a:cs typeface="Roboto"/>
                <a:sym typeface="Roboto"/>
              </a:rPr>
              <a:t>Student </a:t>
            </a:r>
            <a:r>
              <a:rPr b="1" lang="en" sz="4200">
                <a:solidFill>
                  <a:schemeClr val="lt1"/>
                </a:solidFill>
                <a:latin typeface="Roboto"/>
                <a:ea typeface="Roboto"/>
                <a:cs typeface="Roboto"/>
                <a:sym typeface="Roboto"/>
              </a:rPr>
              <a:t>Activities Locator</a:t>
            </a:r>
            <a:r>
              <a:rPr b="1" lang="en" sz="4200">
                <a:solidFill>
                  <a:schemeClr val="lt1"/>
                </a:solidFill>
                <a:latin typeface="Roboto"/>
                <a:ea typeface="Roboto"/>
                <a:cs typeface="Roboto"/>
                <a:sym typeface="Roboto"/>
              </a:rPr>
              <a:t> </a:t>
            </a:r>
            <a:endParaRPr b="1" sz="42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Locations</a:t>
            </a:r>
            <a:endParaRPr/>
          </a:p>
        </p:txBody>
      </p:sp>
      <p:pic>
        <p:nvPicPr>
          <p:cNvPr id="131" name="Google Shape;131;p22"/>
          <p:cNvPicPr preferRelativeResize="0"/>
          <p:nvPr/>
        </p:nvPicPr>
        <p:blipFill>
          <a:blip r:embed="rId3">
            <a:alphaModFix/>
          </a:blip>
          <a:stretch>
            <a:fillRect/>
          </a:stretch>
        </p:blipFill>
        <p:spPr>
          <a:xfrm>
            <a:off x="3363671" y="344875"/>
            <a:ext cx="5551826" cy="4453751"/>
          </a:xfrm>
          <a:prstGeom prst="rect">
            <a:avLst/>
          </a:prstGeom>
          <a:noFill/>
          <a:ln>
            <a:noFill/>
          </a:ln>
        </p:spPr>
      </p:pic>
      <p:sp>
        <p:nvSpPr>
          <p:cNvPr id="132" name="Google Shape;132;p22"/>
          <p:cNvSpPr txBox="1"/>
          <p:nvPr>
            <p:ph idx="1" type="body"/>
          </p:nvPr>
        </p:nvSpPr>
        <p:spPr>
          <a:xfrm>
            <a:off x="471900" y="1919075"/>
            <a:ext cx="28917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Homegrown Dataset</a:t>
            </a:r>
            <a:endParaRPr/>
          </a:p>
          <a:p>
            <a:pPr indent="0" lvl="0" marL="0" rtl="0" algn="l">
              <a:spcBef>
                <a:spcPts val="1200"/>
              </a:spcBef>
              <a:spcAft>
                <a:spcPts val="1200"/>
              </a:spcAft>
              <a:buNone/>
            </a:pPr>
            <a:r>
              <a:rPr lang="en"/>
              <a:t>Collected by hand by our group members.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Skeleton</a:t>
            </a:r>
            <a:endParaRPr/>
          </a:p>
        </p:txBody>
      </p:sp>
      <p:sp>
        <p:nvSpPr>
          <p:cNvPr id="138" name="Google Shape;138;p23"/>
          <p:cNvSpPr txBox="1"/>
          <p:nvPr>
            <p:ph idx="1" type="body"/>
          </p:nvPr>
        </p:nvSpPr>
        <p:spPr>
          <a:xfrm>
            <a:off x="46095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Loop through all of our data points:</a:t>
            </a:r>
            <a:endParaRPr/>
          </a:p>
          <a:p>
            <a:pPr indent="-342900" lvl="0" marL="457200" rtl="0" algn="l">
              <a:spcBef>
                <a:spcPts val="1200"/>
              </a:spcBef>
              <a:spcAft>
                <a:spcPts val="0"/>
              </a:spcAft>
              <a:buSzPts val="1800"/>
              <a:buChar char="●"/>
            </a:pPr>
            <a:r>
              <a:rPr lang="en"/>
              <a:t>Generate a route from the start location to that data point and load it into arcgis pro</a:t>
            </a:r>
            <a:endParaRPr/>
          </a:p>
          <a:p>
            <a:pPr indent="-342900" lvl="0" marL="457200" rtl="0" algn="l">
              <a:spcBef>
                <a:spcPts val="0"/>
              </a:spcBef>
              <a:spcAft>
                <a:spcPts val="0"/>
              </a:spcAft>
              <a:buSzPts val="1800"/>
              <a:buChar char="●"/>
            </a:pPr>
            <a:r>
              <a:rPr lang="en"/>
              <a:t>Format a layout using the route and driving directions, and export it to the mapbook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460950" y="0"/>
            <a:ext cx="8222100" cy="765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Mapbook Creation</a:t>
            </a:r>
            <a:endParaRPr/>
          </a:p>
        </p:txBody>
      </p:sp>
      <p:sp>
        <p:nvSpPr>
          <p:cNvPr id="144" name="Google Shape;144;p2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4"/>
          <p:cNvPicPr preferRelativeResize="0"/>
          <p:nvPr/>
        </p:nvPicPr>
        <p:blipFill>
          <a:blip r:embed="rId3">
            <a:alphaModFix/>
          </a:blip>
          <a:stretch>
            <a:fillRect/>
          </a:stretch>
        </p:blipFill>
        <p:spPr>
          <a:xfrm>
            <a:off x="466725" y="1091038"/>
            <a:ext cx="8210550" cy="378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49" name="Shape 149"/>
        <p:cNvGrpSpPr/>
        <p:nvPr/>
      </p:nvGrpSpPr>
      <p:grpSpPr>
        <a:xfrm>
          <a:off x="0" y="0"/>
          <a:ext cx="0" cy="0"/>
          <a:chOff x="0" y="0"/>
          <a:chExt cx="0" cy="0"/>
        </a:xfrm>
      </p:grpSpPr>
      <p:sp>
        <p:nvSpPr>
          <p:cNvPr id="150" name="Google Shape;150;p25"/>
          <p:cNvSpPr txBox="1"/>
          <p:nvPr>
            <p:ph type="title"/>
          </p:nvPr>
        </p:nvSpPr>
        <p:spPr>
          <a:xfrm>
            <a:off x="460950" y="0"/>
            <a:ext cx="8222100" cy="76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Add Routes To Map Function</a:t>
            </a:r>
            <a:endParaRPr/>
          </a:p>
        </p:txBody>
      </p:sp>
      <p:sp>
        <p:nvSpPr>
          <p:cNvPr id="151" name="Google Shape;151;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5"/>
          <p:cNvPicPr preferRelativeResize="0"/>
          <p:nvPr/>
        </p:nvPicPr>
        <p:blipFill>
          <a:blip r:embed="rId3">
            <a:alphaModFix/>
          </a:blip>
          <a:stretch>
            <a:fillRect/>
          </a:stretch>
        </p:blipFill>
        <p:spPr>
          <a:xfrm>
            <a:off x="0" y="1474475"/>
            <a:ext cx="9144000" cy="219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460950" y="361525"/>
            <a:ext cx="8222100" cy="76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lang="en"/>
              <a:t>arcpy.agolservices.FindRoutes() </a:t>
            </a:r>
            <a:endParaRPr/>
          </a:p>
          <a:p>
            <a:pPr indent="0" lvl="0" marL="0" rtl="0" algn="ctr">
              <a:spcBef>
                <a:spcPts val="0"/>
              </a:spcBef>
              <a:spcAft>
                <a:spcPts val="0"/>
              </a:spcAft>
              <a:buNone/>
            </a:pPr>
            <a:r>
              <a:t/>
            </a:r>
            <a:endParaRPr/>
          </a:p>
        </p:txBody>
      </p:sp>
      <p:pic>
        <p:nvPicPr>
          <p:cNvPr id="158" name="Google Shape;158;p26"/>
          <p:cNvPicPr preferRelativeResize="0"/>
          <p:nvPr/>
        </p:nvPicPr>
        <p:blipFill>
          <a:blip r:embed="rId3">
            <a:alphaModFix/>
          </a:blip>
          <a:stretch>
            <a:fillRect/>
          </a:stretch>
        </p:blipFill>
        <p:spPr>
          <a:xfrm>
            <a:off x="542925" y="1017725"/>
            <a:ext cx="8058150" cy="3648075"/>
          </a:xfrm>
          <a:prstGeom prst="rect">
            <a:avLst/>
          </a:prstGeom>
          <a:noFill/>
          <a:ln>
            <a:noFill/>
          </a:ln>
        </p:spPr>
      </p:pic>
      <p:sp>
        <p:nvSpPr>
          <p:cNvPr id="159" name="Google Shape;159;p26"/>
          <p:cNvSpPr txBox="1"/>
          <p:nvPr/>
        </p:nvSpPr>
        <p:spPr>
          <a:xfrm>
            <a:off x="489500" y="4706700"/>
            <a:ext cx="54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taken from arcgis developer routing service tutorial)</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240975" y="740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Calling arcpy.agolservices.FindRoutes() </a:t>
            </a:r>
            <a:endParaRPr/>
          </a:p>
        </p:txBody>
      </p:sp>
      <p:sp>
        <p:nvSpPr>
          <p:cNvPr id="165" name="Google Shape;165;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Finds shortest path that visits all points of input featurelayer - knows traffic</a:t>
            </a:r>
            <a:endParaRPr/>
          </a:p>
          <a:p>
            <a:pPr indent="-342900" lvl="0" marL="457200" rtl="0" algn="l">
              <a:spcBef>
                <a:spcPts val="0"/>
              </a:spcBef>
              <a:spcAft>
                <a:spcPts val="0"/>
              </a:spcAft>
              <a:buSzPts val="1800"/>
              <a:buChar char="●"/>
            </a:pPr>
            <a:r>
              <a:rPr lang="en"/>
              <a:t>Consumes credits</a:t>
            </a:r>
            <a:endParaRPr/>
          </a:p>
          <a:p>
            <a:pPr indent="-342900" lvl="0" marL="457200" rtl="0" algn="l">
              <a:spcBef>
                <a:spcPts val="0"/>
              </a:spcBef>
              <a:spcAft>
                <a:spcPts val="0"/>
              </a:spcAft>
              <a:buSzPts val="1800"/>
              <a:buChar char="●"/>
            </a:pPr>
            <a:r>
              <a:rPr lang="en"/>
              <a:t>Our ‘start’ is bruin bear, ‘stop’ is ‘stop_coords’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6" name="Google Shape;166;p27"/>
          <p:cNvSpPr txBox="1"/>
          <p:nvPr/>
        </p:nvSpPr>
        <p:spPr>
          <a:xfrm>
            <a:off x="7651250" y="137500"/>
            <a:ext cx="1420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https://pro.arcgis.com/en/pro-app/2.8/tool-reference/ready-to-use/itemdesc-findroutes.htm</a:t>
            </a:r>
            <a:endParaRPr/>
          </a:p>
        </p:txBody>
      </p:sp>
      <p:pic>
        <p:nvPicPr>
          <p:cNvPr id="167" name="Google Shape;167;p27"/>
          <p:cNvPicPr preferRelativeResize="0"/>
          <p:nvPr/>
        </p:nvPicPr>
        <p:blipFill>
          <a:blip r:embed="rId4">
            <a:alphaModFix/>
          </a:blip>
          <a:stretch>
            <a:fillRect/>
          </a:stretch>
        </p:blipFill>
        <p:spPr>
          <a:xfrm>
            <a:off x="1071487" y="2927414"/>
            <a:ext cx="7022924" cy="2216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71" name="Shape 171"/>
        <p:cNvGrpSpPr/>
        <p:nvPr/>
      </p:nvGrpSpPr>
      <p:grpSpPr>
        <a:xfrm>
          <a:off x="0" y="0"/>
          <a:ext cx="0" cy="0"/>
          <a:chOff x="0" y="0"/>
          <a:chExt cx="0" cy="0"/>
        </a:xfrm>
      </p:grpSpPr>
      <p:sp>
        <p:nvSpPr>
          <p:cNvPr id="172" name="Google Shape;172;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FindRoutes() Output</a:t>
            </a:r>
            <a:endParaRPr/>
          </a:p>
        </p:txBody>
      </p:sp>
      <p:sp>
        <p:nvSpPr>
          <p:cNvPr id="173" name="Google Shape;173;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Asynchronous function; runs on server and returns into Result promise object</a:t>
            </a:r>
            <a:endParaRPr/>
          </a:p>
          <a:p>
            <a:pPr indent="-325755" lvl="0" marL="457200" rtl="0" algn="l">
              <a:spcBef>
                <a:spcPts val="0"/>
              </a:spcBef>
              <a:spcAft>
                <a:spcPts val="0"/>
              </a:spcAft>
              <a:buSzPct val="100000"/>
              <a:buChar char="●"/>
            </a:pPr>
            <a:r>
              <a:rPr lang="en"/>
              <a:t>Doesn’t wait automatically (or w/ ‘await’); have to use time.sleep()</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Output is generic ArcGIS Result object template</a:t>
            </a:r>
            <a:endParaRPr/>
          </a:p>
          <a:p>
            <a:pPr indent="-325755" lvl="0" marL="457200" rtl="0" algn="l">
              <a:spcBef>
                <a:spcPts val="0"/>
              </a:spcBef>
              <a:spcAft>
                <a:spcPts val="0"/>
              </a:spcAft>
              <a:buSzPct val="100000"/>
              <a:buChar char="●"/>
            </a:pPr>
            <a:r>
              <a:rPr lang="en"/>
              <a:t>There’s a TON of data; 10 different outputs</a:t>
            </a:r>
            <a:endParaRPr/>
          </a:p>
          <a:p>
            <a:pPr indent="-325755" lvl="0" marL="457200" rtl="0" algn="l">
              <a:spcBef>
                <a:spcPts val="0"/>
              </a:spcBef>
              <a:spcAft>
                <a:spcPts val="0"/>
              </a:spcAft>
              <a:buSzPct val="100000"/>
              <a:buChar char="●"/>
            </a:pPr>
            <a:r>
              <a:rPr lang="en"/>
              <a:t>We’re using “output_routes” (1) and “output_direction_lines” (3)</a:t>
            </a:r>
            <a:endParaRPr/>
          </a:p>
        </p:txBody>
      </p:sp>
      <p:sp>
        <p:nvSpPr>
          <p:cNvPr id="174" name="Google Shape;174;p28"/>
          <p:cNvSpPr txBox="1"/>
          <p:nvPr/>
        </p:nvSpPr>
        <p:spPr>
          <a:xfrm>
            <a:off x="6099875" y="7387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https://pro.arcgis.com/en/pro-app/2.8/tool-reference/ready-to-use/output-findroutes.htm</a:t>
            </a:r>
            <a:endParaRPr/>
          </a:p>
        </p:txBody>
      </p:sp>
      <p:pic>
        <p:nvPicPr>
          <p:cNvPr id="175" name="Google Shape;175;p28"/>
          <p:cNvPicPr preferRelativeResize="0"/>
          <p:nvPr/>
        </p:nvPicPr>
        <p:blipFill>
          <a:blip r:embed="rId4">
            <a:alphaModFix/>
          </a:blip>
          <a:stretch>
            <a:fillRect/>
          </a:stretch>
        </p:blipFill>
        <p:spPr>
          <a:xfrm>
            <a:off x="6547100" y="3709013"/>
            <a:ext cx="2324100" cy="1057275"/>
          </a:xfrm>
          <a:prstGeom prst="rect">
            <a:avLst/>
          </a:prstGeom>
          <a:noFill/>
          <a:ln>
            <a:noFill/>
          </a:ln>
        </p:spPr>
      </p:pic>
      <p:pic>
        <p:nvPicPr>
          <p:cNvPr id="176" name="Google Shape;176;p28"/>
          <p:cNvPicPr preferRelativeResize="0"/>
          <p:nvPr/>
        </p:nvPicPr>
        <p:blipFill>
          <a:blip r:embed="rId5">
            <a:alphaModFix/>
          </a:blip>
          <a:stretch>
            <a:fillRect/>
          </a:stretch>
        </p:blipFill>
        <p:spPr>
          <a:xfrm>
            <a:off x="1023875" y="2571750"/>
            <a:ext cx="3457575" cy="100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the Output Data</a:t>
            </a:r>
            <a:endParaRPr/>
          </a:p>
        </p:txBody>
      </p:sp>
      <p:sp>
        <p:nvSpPr>
          <p:cNvPr id="182" name="Google Shape;182;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Add feature class to </a:t>
            </a:r>
            <a:r>
              <a:rPr lang="en"/>
              <a:t>aprx to display on layout</a:t>
            </a:r>
            <a:endParaRPr/>
          </a:p>
          <a:p>
            <a:pPr indent="-342900" lvl="0" marL="457200" rtl="0" algn="l">
              <a:spcBef>
                <a:spcPts val="0"/>
              </a:spcBef>
              <a:spcAft>
                <a:spcPts val="0"/>
              </a:spcAft>
              <a:buSzPts val="1800"/>
              <a:buChar char="●"/>
            </a:pPr>
            <a:r>
              <a:rPr lang="en"/>
              <a:t>Store directions in Python list, return from function</a:t>
            </a:r>
            <a:endParaRPr/>
          </a:p>
          <a:p>
            <a:pPr indent="-342900" lvl="0" marL="457200" rtl="0" algn="l">
              <a:spcBef>
                <a:spcPts val="0"/>
              </a:spcBef>
              <a:spcAft>
                <a:spcPts val="0"/>
              </a:spcAft>
              <a:buSzPts val="1800"/>
              <a:buChar char="●"/>
            </a:pPr>
            <a:r>
              <a:rPr lang="en"/>
              <a:t>Need to remove / overwrite previous layers before moving to the next data point</a:t>
            </a:r>
            <a:endParaRPr/>
          </a:p>
          <a:p>
            <a:pPr indent="-342900" lvl="0" marL="457200" rtl="0" algn="l">
              <a:spcBef>
                <a:spcPts val="0"/>
              </a:spcBef>
              <a:spcAft>
                <a:spcPts val="0"/>
              </a:spcAft>
              <a:buSzPts val="1800"/>
              <a:buChar char="●"/>
            </a:pPr>
            <a:r>
              <a:rPr lang="en"/>
              <a:t>Parameterization into a function allows modular looping</a:t>
            </a:r>
            <a:endParaRPr/>
          </a:p>
        </p:txBody>
      </p:sp>
      <p:pic>
        <p:nvPicPr>
          <p:cNvPr id="183" name="Google Shape;183;p29"/>
          <p:cNvPicPr preferRelativeResize="0"/>
          <p:nvPr/>
        </p:nvPicPr>
        <p:blipFill>
          <a:blip r:embed="rId3">
            <a:alphaModFix/>
          </a:blip>
          <a:stretch>
            <a:fillRect/>
          </a:stretch>
        </p:blipFill>
        <p:spPr>
          <a:xfrm>
            <a:off x="2266500" y="3645703"/>
            <a:ext cx="4611000" cy="1299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Issues</a:t>
            </a:r>
            <a:endParaRPr/>
          </a:p>
        </p:txBody>
      </p:sp>
      <p:sp>
        <p:nvSpPr>
          <p:cNvPr id="189" name="Google Shape;189;p3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Using findroutes_agolservices has not been perfect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Data Lies within the Result Object?</a:t>
            </a:r>
            <a:endParaRPr/>
          </a:p>
          <a:p>
            <a:pPr indent="-342900" lvl="0" marL="457200" rtl="0" algn="l">
              <a:spcBef>
                <a:spcPts val="1200"/>
              </a:spcBef>
              <a:spcAft>
                <a:spcPts val="0"/>
              </a:spcAft>
              <a:buSzPts val="1800"/>
              <a:buChar char="-"/>
            </a:pPr>
            <a:r>
              <a:rPr lang="en"/>
              <a:t>RecordSets, FeatureSets, Feature Classes, vs. Feature Layers</a:t>
            </a:r>
            <a:endParaRPr/>
          </a:p>
          <a:p>
            <a:pPr indent="-342900" lvl="0" marL="457200" rtl="0" algn="l">
              <a:spcBef>
                <a:spcPts val="0"/>
              </a:spcBef>
              <a:spcAft>
                <a:spcPts val="0"/>
              </a:spcAft>
              <a:buSzPts val="1800"/>
              <a:buChar char="-"/>
            </a:pPr>
            <a:r>
              <a:rPr lang="en"/>
              <a:t>Adding our route result to our ArcGIS Pro project proved very difficult!</a:t>
            </a:r>
            <a:endParaRPr/>
          </a:p>
          <a:p>
            <a:pPr indent="-342900" lvl="0" marL="457200" rtl="0" algn="l">
              <a:spcBef>
                <a:spcPts val="0"/>
              </a:spcBef>
              <a:spcAft>
                <a:spcPts val="0"/>
              </a:spcAft>
              <a:buSzPts val="1800"/>
              <a:buChar char="-"/>
            </a:pPr>
            <a:r>
              <a:rPr lang="en"/>
              <a:t>Currently, the data is not showing as a proper layer. (UPDATE: fixed this morning)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a:t>Handling project layers</a:t>
            </a:r>
            <a:endParaRPr/>
          </a:p>
          <a:p>
            <a:pPr indent="0" lvl="0" marL="0" rtl="0" algn="l">
              <a:spcBef>
                <a:spcPts val="0"/>
              </a:spcBef>
              <a:spcAft>
                <a:spcPts val="0"/>
              </a:spcAft>
              <a:buClr>
                <a:schemeClr val="dk1"/>
              </a:buClr>
              <a:buSzPct val="34375"/>
              <a:buFont typeface="Arial"/>
              <a:buNone/>
            </a:pPr>
            <a:r>
              <a:t/>
            </a:r>
            <a:endParaRPr/>
          </a:p>
          <a:p>
            <a:pPr indent="0" lvl="0" marL="0" rtl="0" algn="l">
              <a:spcBef>
                <a:spcPts val="0"/>
              </a:spcBef>
              <a:spcAft>
                <a:spcPts val="0"/>
              </a:spcAft>
              <a:buNone/>
            </a:pPr>
            <a:r>
              <a:t/>
            </a:r>
            <a:endParaRPr/>
          </a:p>
        </p:txBody>
      </p:sp>
      <p:sp>
        <p:nvSpPr>
          <p:cNvPr id="195" name="Google Shape;195;p31"/>
          <p:cNvSpPr txBox="1"/>
          <p:nvPr>
            <p:ph idx="1" type="body"/>
          </p:nvPr>
        </p:nvSpPr>
        <p:spPr>
          <a:xfrm>
            <a:off x="299613" y="1740150"/>
            <a:ext cx="8222100" cy="45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Adding the `route` object vs. `route_layer` object</a:t>
            </a:r>
            <a:endParaRPr/>
          </a:p>
        </p:txBody>
      </p:sp>
      <p:pic>
        <p:nvPicPr>
          <p:cNvPr id="196" name="Google Shape;196;p31"/>
          <p:cNvPicPr preferRelativeResize="0"/>
          <p:nvPr/>
        </p:nvPicPr>
        <p:blipFill>
          <a:blip r:embed="rId3">
            <a:alphaModFix/>
          </a:blip>
          <a:stretch>
            <a:fillRect/>
          </a:stretch>
        </p:blipFill>
        <p:spPr>
          <a:xfrm>
            <a:off x="433375" y="2490575"/>
            <a:ext cx="8277225" cy="1733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2643175" y="528338"/>
            <a:ext cx="3857625" cy="4333875"/>
          </a:xfrm>
          <a:prstGeom prst="rect">
            <a:avLst/>
          </a:prstGeom>
          <a:noFill/>
          <a:ln>
            <a:noFill/>
          </a:ln>
        </p:spPr>
      </p:pic>
      <p:sp>
        <p:nvSpPr>
          <p:cNvPr id="75" name="Google Shape;75;p14"/>
          <p:cNvSpPr txBox="1"/>
          <p:nvPr/>
        </p:nvSpPr>
        <p:spPr>
          <a:xfrm>
            <a:off x="404300" y="292000"/>
            <a:ext cx="114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Created by:</a:t>
            </a:r>
            <a:endParaRPr b="1">
              <a:solidFill>
                <a:schemeClr val="lt1"/>
              </a:solidFill>
            </a:endParaRPr>
          </a:p>
        </p:txBody>
      </p:sp>
      <p:sp>
        <p:nvSpPr>
          <p:cNvPr id="76" name="Google Shape;76;p14"/>
          <p:cNvSpPr txBox="1"/>
          <p:nvPr/>
        </p:nvSpPr>
        <p:spPr>
          <a:xfrm>
            <a:off x="1017125" y="1250950"/>
            <a:ext cx="15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George Owen</a:t>
            </a:r>
            <a:endParaRPr>
              <a:solidFill>
                <a:schemeClr val="lt1"/>
              </a:solidFill>
            </a:endParaRPr>
          </a:p>
        </p:txBody>
      </p:sp>
      <p:sp>
        <p:nvSpPr>
          <p:cNvPr id="77" name="Google Shape;77;p14"/>
          <p:cNvSpPr txBox="1"/>
          <p:nvPr/>
        </p:nvSpPr>
        <p:spPr>
          <a:xfrm>
            <a:off x="6908250" y="1281850"/>
            <a:ext cx="15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Grant Linford</a:t>
            </a:r>
            <a:endParaRPr>
              <a:solidFill>
                <a:schemeClr val="lt1"/>
              </a:solidFill>
            </a:endParaRPr>
          </a:p>
        </p:txBody>
      </p:sp>
      <p:sp>
        <p:nvSpPr>
          <p:cNvPr id="78" name="Google Shape;78;p14"/>
          <p:cNvSpPr txBox="1"/>
          <p:nvPr/>
        </p:nvSpPr>
        <p:spPr>
          <a:xfrm>
            <a:off x="404300" y="2495188"/>
            <a:ext cx="15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Peter Flanders</a:t>
            </a:r>
            <a:endParaRPr>
              <a:solidFill>
                <a:schemeClr val="lt1"/>
              </a:solidFill>
            </a:endParaRPr>
          </a:p>
        </p:txBody>
      </p:sp>
      <p:sp>
        <p:nvSpPr>
          <p:cNvPr id="79" name="Google Shape;79;p14"/>
          <p:cNvSpPr txBox="1"/>
          <p:nvPr/>
        </p:nvSpPr>
        <p:spPr>
          <a:xfrm>
            <a:off x="7179350" y="3069775"/>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Wesley</a:t>
            </a:r>
            <a:r>
              <a:rPr lang="en">
                <a:solidFill>
                  <a:schemeClr val="lt1"/>
                </a:solidFill>
              </a:rPr>
              <a:t> Motlow</a:t>
            </a:r>
            <a:endParaRPr>
              <a:solidFill>
                <a:schemeClr val="lt1"/>
              </a:solidFill>
            </a:endParaRPr>
          </a:p>
        </p:txBody>
      </p:sp>
      <p:sp>
        <p:nvSpPr>
          <p:cNvPr id="80" name="Google Shape;80;p14"/>
          <p:cNvSpPr txBox="1"/>
          <p:nvPr/>
        </p:nvSpPr>
        <p:spPr>
          <a:xfrm>
            <a:off x="559850" y="3524650"/>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Seamus Sehres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a:t>Lots of </a:t>
            </a:r>
            <a:r>
              <a:rPr lang="en"/>
              <a:t>Debugging!</a:t>
            </a:r>
            <a:endParaRPr/>
          </a:p>
          <a:p>
            <a:pPr indent="0" lvl="0" marL="0" rtl="0" algn="l">
              <a:spcBef>
                <a:spcPts val="0"/>
              </a:spcBef>
              <a:spcAft>
                <a:spcPts val="0"/>
              </a:spcAft>
              <a:buNone/>
            </a:pPr>
            <a:r>
              <a:t/>
            </a:r>
            <a:endParaRPr sz="1800">
              <a:solidFill>
                <a:schemeClr val="dk2"/>
              </a:solidFill>
            </a:endParaRPr>
          </a:p>
        </p:txBody>
      </p:sp>
      <p:pic>
        <p:nvPicPr>
          <p:cNvPr id="202" name="Google Shape;202;p32"/>
          <p:cNvPicPr preferRelativeResize="0"/>
          <p:nvPr/>
        </p:nvPicPr>
        <p:blipFill>
          <a:blip r:embed="rId3">
            <a:alphaModFix/>
          </a:blip>
          <a:stretch>
            <a:fillRect/>
          </a:stretch>
        </p:blipFill>
        <p:spPr>
          <a:xfrm>
            <a:off x="106825" y="1879913"/>
            <a:ext cx="8753475" cy="1495425"/>
          </a:xfrm>
          <a:prstGeom prst="rect">
            <a:avLst/>
          </a:prstGeom>
          <a:noFill/>
          <a:ln>
            <a:noFill/>
          </a:ln>
        </p:spPr>
      </p:pic>
      <p:pic>
        <p:nvPicPr>
          <p:cNvPr id="203" name="Google Shape;203;p32"/>
          <p:cNvPicPr preferRelativeResize="0"/>
          <p:nvPr/>
        </p:nvPicPr>
        <p:blipFill rotWithShape="1">
          <a:blip r:embed="rId4">
            <a:alphaModFix/>
          </a:blip>
          <a:srcRect b="41704" l="0" r="3409" t="0"/>
          <a:stretch/>
        </p:blipFill>
        <p:spPr>
          <a:xfrm>
            <a:off x="67400" y="3847472"/>
            <a:ext cx="8832301" cy="873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07" name="Shape 207"/>
        <p:cNvGrpSpPr/>
        <p:nvPr/>
      </p:nvGrpSpPr>
      <p:grpSpPr>
        <a:xfrm>
          <a:off x="0" y="0"/>
          <a:ext cx="0" cy="0"/>
          <a:chOff x="0" y="0"/>
          <a:chExt cx="0" cy="0"/>
        </a:xfrm>
      </p:grpSpPr>
      <p:sp>
        <p:nvSpPr>
          <p:cNvPr id="208" name="Google Shape;208;p33"/>
          <p:cNvSpPr txBox="1"/>
          <p:nvPr>
            <p:ph type="title"/>
          </p:nvPr>
        </p:nvSpPr>
        <p:spPr>
          <a:xfrm>
            <a:off x="561750" y="70600"/>
            <a:ext cx="8222100" cy="750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Even more Debugging!</a:t>
            </a:r>
            <a:endParaRPr/>
          </a:p>
        </p:txBody>
      </p:sp>
      <p:sp>
        <p:nvSpPr>
          <p:cNvPr id="209" name="Google Shape;209;p3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3"/>
          <p:cNvPicPr preferRelativeResize="0"/>
          <p:nvPr/>
        </p:nvPicPr>
        <p:blipFill rotWithShape="1">
          <a:blip r:embed="rId3">
            <a:alphaModFix/>
          </a:blip>
          <a:srcRect b="0" l="0" r="8833" t="53384"/>
          <a:stretch/>
        </p:blipFill>
        <p:spPr>
          <a:xfrm>
            <a:off x="90500" y="3959040"/>
            <a:ext cx="8963026" cy="750785"/>
          </a:xfrm>
          <a:prstGeom prst="rect">
            <a:avLst/>
          </a:prstGeom>
          <a:noFill/>
          <a:ln>
            <a:noFill/>
          </a:ln>
        </p:spPr>
      </p:pic>
      <p:pic>
        <p:nvPicPr>
          <p:cNvPr id="211" name="Google Shape;211;p33"/>
          <p:cNvPicPr preferRelativeResize="0"/>
          <p:nvPr/>
        </p:nvPicPr>
        <p:blipFill>
          <a:blip r:embed="rId4">
            <a:alphaModFix/>
          </a:blip>
          <a:stretch>
            <a:fillRect/>
          </a:stretch>
        </p:blipFill>
        <p:spPr>
          <a:xfrm>
            <a:off x="90488" y="1848225"/>
            <a:ext cx="8963025"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15" name="Shape 215"/>
        <p:cNvGrpSpPr/>
        <p:nvPr/>
      </p:nvGrpSpPr>
      <p:grpSpPr>
        <a:xfrm>
          <a:off x="0" y="0"/>
          <a:ext cx="0" cy="0"/>
          <a:chOff x="0" y="0"/>
          <a:chExt cx="0" cy="0"/>
        </a:xfrm>
      </p:grpSpPr>
      <p:sp>
        <p:nvSpPr>
          <p:cNvPr id="216" name="Google Shape;216;p34"/>
          <p:cNvSpPr txBox="1"/>
          <p:nvPr>
            <p:ph type="title"/>
          </p:nvPr>
        </p:nvSpPr>
        <p:spPr>
          <a:xfrm>
            <a:off x="275375" y="196625"/>
            <a:ext cx="8222100" cy="750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Current Output</a:t>
            </a:r>
            <a:endParaRPr/>
          </a:p>
        </p:txBody>
      </p:sp>
      <p:sp>
        <p:nvSpPr>
          <p:cNvPr id="217" name="Google Shape;217;p34"/>
          <p:cNvSpPr txBox="1"/>
          <p:nvPr>
            <p:ph idx="1" type="body"/>
          </p:nvPr>
        </p:nvSpPr>
        <p:spPr>
          <a:xfrm>
            <a:off x="471900" y="1919075"/>
            <a:ext cx="34542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is one page of many</a:t>
            </a:r>
            <a:endParaRPr/>
          </a:p>
          <a:p>
            <a:pPr indent="-342900" lvl="0" marL="457200" rtl="0" algn="l">
              <a:spcBef>
                <a:spcPts val="0"/>
              </a:spcBef>
              <a:spcAft>
                <a:spcPts val="0"/>
              </a:spcAft>
              <a:buSzPts val="1800"/>
              <a:buChar char="●"/>
            </a:pPr>
            <a:r>
              <a:rPr lang="en"/>
              <a:t>Fixed it this morning!</a:t>
            </a:r>
            <a:endParaRPr/>
          </a:p>
          <a:p>
            <a:pPr indent="-342900" lvl="0" marL="457200" rtl="0" algn="l">
              <a:spcBef>
                <a:spcPts val="0"/>
              </a:spcBef>
              <a:spcAft>
                <a:spcPts val="0"/>
              </a:spcAft>
              <a:buSzPts val="1800"/>
              <a:buChar char="●"/>
            </a:pPr>
            <a:r>
              <a:rPr lang="en"/>
              <a:t>Still need to merge layer file and a stylized layout </a:t>
            </a:r>
            <a:endParaRPr/>
          </a:p>
        </p:txBody>
      </p:sp>
      <p:pic>
        <p:nvPicPr>
          <p:cNvPr id="218" name="Google Shape;218;p34"/>
          <p:cNvPicPr preferRelativeResize="0"/>
          <p:nvPr/>
        </p:nvPicPr>
        <p:blipFill>
          <a:blip r:embed="rId3">
            <a:alphaModFix/>
          </a:blip>
          <a:stretch>
            <a:fillRect/>
          </a:stretch>
        </p:blipFill>
        <p:spPr>
          <a:xfrm>
            <a:off x="4520100" y="646050"/>
            <a:ext cx="4062075" cy="398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Moving Forward</a:t>
            </a:r>
            <a:endParaRPr/>
          </a:p>
        </p:txBody>
      </p:sp>
      <p:sp>
        <p:nvSpPr>
          <p:cNvPr id="224" name="Google Shape;224;p35"/>
          <p:cNvSpPr txBox="1"/>
          <p:nvPr>
            <p:ph idx="1" type="body"/>
          </p:nvPr>
        </p:nvSpPr>
        <p:spPr>
          <a:xfrm>
            <a:off x="242400" y="1732075"/>
            <a:ext cx="8451600" cy="31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Finishing draft of .aprx layout with other map elements</a:t>
            </a:r>
            <a:endParaRPr/>
          </a:p>
          <a:p>
            <a:pPr indent="-342900" lvl="0" marL="457200" rtl="0" algn="l">
              <a:spcBef>
                <a:spcPts val="0"/>
              </a:spcBef>
              <a:spcAft>
                <a:spcPts val="0"/>
              </a:spcAft>
              <a:buSzPts val="1800"/>
              <a:buChar char="●"/>
            </a:pPr>
            <a:r>
              <a:rPr lang="en"/>
              <a:t>Creating a toolbox for the route function</a:t>
            </a:r>
            <a:endParaRPr/>
          </a:p>
          <a:p>
            <a:pPr indent="-342900" lvl="0" marL="457200" rtl="0" algn="l">
              <a:spcBef>
                <a:spcPts val="0"/>
              </a:spcBef>
              <a:spcAft>
                <a:spcPts val="0"/>
              </a:spcAft>
              <a:buSzPts val="1800"/>
              <a:buChar char="●"/>
            </a:pPr>
            <a:r>
              <a:rPr lang="en"/>
              <a:t>Choose how many maps you want to see</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28" name="Shape 228"/>
        <p:cNvGrpSpPr/>
        <p:nvPr/>
      </p:nvGrpSpPr>
      <p:grpSpPr>
        <a:xfrm>
          <a:off x="0" y="0"/>
          <a:ext cx="0" cy="0"/>
          <a:chOff x="0" y="0"/>
          <a:chExt cx="0" cy="0"/>
        </a:xfrm>
      </p:grpSpPr>
      <p:sp>
        <p:nvSpPr>
          <p:cNvPr id="229" name="Google Shape;229;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Directions</a:t>
            </a:r>
            <a:endParaRPr/>
          </a:p>
        </p:txBody>
      </p:sp>
      <p:sp>
        <p:nvSpPr>
          <p:cNvPr id="230" name="Google Shape;230;p36"/>
          <p:cNvSpPr txBox="1"/>
          <p:nvPr>
            <p:ph idx="1" type="body"/>
          </p:nvPr>
        </p:nvSpPr>
        <p:spPr>
          <a:xfrm>
            <a:off x="242400" y="1732075"/>
            <a:ext cx="8451600" cy="3168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sz="4400"/>
          </a:p>
          <a:p>
            <a:pPr indent="0" lvl="0" marL="0" rtl="0" algn="l">
              <a:spcBef>
                <a:spcPts val="1200"/>
              </a:spcBef>
              <a:spcAft>
                <a:spcPts val="0"/>
              </a:spcAft>
              <a:buNone/>
            </a:pPr>
            <a:r>
              <a:rPr lang="en" sz="4400"/>
              <a:t>directions = ['turn left', 'go straight', 'destination on left']</a:t>
            </a:r>
            <a:endParaRPr sz="4400"/>
          </a:p>
          <a:p>
            <a:pPr indent="0" lvl="0" marL="0" rtl="0" algn="l">
              <a:spcBef>
                <a:spcPts val="1200"/>
              </a:spcBef>
              <a:spcAft>
                <a:spcPts val="0"/>
              </a:spcAft>
              <a:buNone/>
            </a:pPr>
            <a:r>
              <a:rPr lang="en" sz="4400"/>
              <a:t>Str.join → text = "\n".join(directions)</a:t>
            </a:r>
            <a:endParaRPr sz="4400"/>
          </a:p>
          <a:p>
            <a:pPr indent="0" lvl="0" marL="0" rtl="0" algn="l">
              <a:spcBef>
                <a:spcPts val="1200"/>
              </a:spcBef>
              <a:spcAft>
                <a:spcPts val="0"/>
              </a:spcAft>
              <a:buNone/>
            </a:pPr>
            <a:r>
              <a:rPr lang="en" sz="4400"/>
              <a:t>sample code of what we will be doing to concatenate the direction information from the route function in arcpy </a:t>
            </a:r>
            <a:endParaRPr sz="4400"/>
          </a:p>
          <a:p>
            <a:pPr indent="0" lvl="0" marL="0" rtl="0" algn="l">
              <a:spcBef>
                <a:spcPts val="1200"/>
              </a:spcBef>
              <a:spcAft>
                <a:spcPts val="0"/>
              </a:spcAft>
              <a:buNone/>
            </a:pPr>
            <a:r>
              <a:t/>
            </a:r>
            <a:endParaRPr sz="4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34" name="Shape 234"/>
        <p:cNvGrpSpPr/>
        <p:nvPr/>
      </p:nvGrpSpPr>
      <p:grpSpPr>
        <a:xfrm>
          <a:off x="0" y="0"/>
          <a:ext cx="0" cy="0"/>
          <a:chOff x="0" y="0"/>
          <a:chExt cx="0" cy="0"/>
        </a:xfrm>
      </p:grpSpPr>
      <p:sp>
        <p:nvSpPr>
          <p:cNvPr id="235" name="Google Shape;235;p3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236" name="Google Shape;236;p3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loop structure will be applied to appending direction by…</a:t>
            </a:r>
            <a:endParaRPr/>
          </a:p>
        </p:txBody>
      </p:sp>
      <p:pic>
        <p:nvPicPr>
          <p:cNvPr id="237" name="Google Shape;237;p37"/>
          <p:cNvPicPr preferRelativeResize="0"/>
          <p:nvPr/>
        </p:nvPicPr>
        <p:blipFill>
          <a:blip r:embed="rId3">
            <a:alphaModFix/>
          </a:blip>
          <a:stretch>
            <a:fillRect/>
          </a:stretch>
        </p:blipFill>
        <p:spPr>
          <a:xfrm>
            <a:off x="0" y="2571753"/>
            <a:ext cx="9144000" cy="8586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241" name="Shape 241"/>
        <p:cNvGrpSpPr/>
        <p:nvPr/>
      </p:nvGrpSpPr>
      <p:grpSpPr>
        <a:xfrm>
          <a:off x="0" y="0"/>
          <a:ext cx="0" cy="0"/>
          <a:chOff x="0" y="0"/>
          <a:chExt cx="0" cy="0"/>
        </a:xfrm>
      </p:grpSpPr>
      <p:sp>
        <p:nvSpPr>
          <p:cNvPr id="242" name="Google Shape;242;p3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43" name="Google Shape;243;p38"/>
          <p:cNvSpPr txBox="1"/>
          <p:nvPr>
            <p:ph idx="1" type="body"/>
          </p:nvPr>
        </p:nvSpPr>
        <p:spPr>
          <a:xfrm>
            <a:off x="242400" y="1732075"/>
            <a:ext cx="8451600" cy="31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did</a:t>
            </a:r>
            <a:endParaRPr/>
          </a:p>
          <a:p>
            <a:pPr indent="-342900" lvl="0" marL="457200" rtl="0" algn="l">
              <a:spcBef>
                <a:spcPts val="1200"/>
              </a:spcBef>
              <a:spcAft>
                <a:spcPts val="0"/>
              </a:spcAft>
              <a:buSzPts val="1800"/>
              <a:buChar char="●"/>
            </a:pPr>
            <a:r>
              <a:rPr lang="en"/>
              <a:t>F</a:t>
            </a:r>
            <a:r>
              <a:rPr lang="en"/>
              <a:t>ound locations of destinations relevant to student interests</a:t>
            </a:r>
            <a:endParaRPr/>
          </a:p>
          <a:p>
            <a:pPr indent="-342900" lvl="0" marL="457200" rtl="0" algn="l">
              <a:spcBef>
                <a:spcPts val="0"/>
              </a:spcBef>
              <a:spcAft>
                <a:spcPts val="0"/>
              </a:spcAft>
              <a:buSzPts val="1800"/>
              <a:buChar char="●"/>
            </a:pPr>
            <a:r>
              <a:rPr lang="en"/>
              <a:t>Learned a complicated, powerful geoprocessing tool</a:t>
            </a:r>
            <a:endParaRPr/>
          </a:p>
          <a:p>
            <a:pPr indent="-342900" lvl="0" marL="457200" rtl="0" algn="l">
              <a:spcBef>
                <a:spcPts val="0"/>
              </a:spcBef>
              <a:spcAft>
                <a:spcPts val="0"/>
              </a:spcAft>
              <a:buSzPts val="1800"/>
              <a:buChar char="●"/>
            </a:pPr>
            <a:r>
              <a:rPr lang="en"/>
              <a:t>Developed a python script to create a map book of the destinations </a:t>
            </a:r>
            <a:endParaRPr/>
          </a:p>
          <a:p>
            <a:pPr indent="0" lvl="0" marL="0" rtl="0" algn="l">
              <a:spcBef>
                <a:spcPts val="1200"/>
              </a:spcBef>
              <a:spcAft>
                <a:spcPts val="0"/>
              </a:spcAft>
              <a:buNone/>
            </a:pPr>
            <a:r>
              <a:rPr lang="en"/>
              <a:t>Importantly:</a:t>
            </a:r>
            <a:endParaRPr/>
          </a:p>
          <a:p>
            <a:pPr indent="-342900" lvl="0" marL="457200" rtl="0" algn="l">
              <a:spcBef>
                <a:spcPts val="1200"/>
              </a:spcBef>
              <a:spcAft>
                <a:spcPts val="0"/>
              </a:spcAft>
              <a:buSzPts val="1800"/>
              <a:buChar char="●"/>
            </a:pPr>
            <a:r>
              <a:rPr lang="en"/>
              <a:t>We made this using our skills developed in this class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84" name="Shape 84"/>
        <p:cNvGrpSpPr/>
        <p:nvPr/>
      </p:nvGrpSpPr>
      <p:grpSpPr>
        <a:xfrm>
          <a:off x="0" y="0"/>
          <a:ext cx="0" cy="0"/>
          <a:chOff x="0" y="0"/>
          <a:chExt cx="0" cy="0"/>
        </a:xfrm>
      </p:grpSpPr>
      <p:sp>
        <p:nvSpPr>
          <p:cNvPr id="85" name="Google Shape;85;p15"/>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86" name="Google Shape;86;p15"/>
          <p:cNvSpPr txBox="1"/>
          <p:nvPr>
            <p:ph idx="1" type="subTitle"/>
          </p:nvPr>
        </p:nvSpPr>
        <p:spPr>
          <a:xfrm>
            <a:off x="390525" y="2789117"/>
            <a:ext cx="8222100" cy="1130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 sz="2190"/>
              <a:t>There are so many places to eat and things to do in LA that it’s hard to find stuff that’s actually worth what little money and free time </a:t>
            </a:r>
            <a:r>
              <a:rPr lang="en" sz="2190"/>
              <a:t>students</a:t>
            </a:r>
            <a:r>
              <a:rPr lang="en" sz="2190"/>
              <a:t> have</a:t>
            </a:r>
            <a:endParaRPr sz="219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90" name="Shape 90"/>
        <p:cNvGrpSpPr/>
        <p:nvPr/>
      </p:nvGrpSpPr>
      <p:grpSpPr>
        <a:xfrm>
          <a:off x="0" y="0"/>
          <a:ext cx="0" cy="0"/>
          <a:chOff x="0" y="0"/>
          <a:chExt cx="0" cy="0"/>
        </a:xfrm>
      </p:grpSpPr>
      <p:sp>
        <p:nvSpPr>
          <p:cNvPr id="91" name="Google Shape;91;p16"/>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solution:</a:t>
            </a:r>
            <a:endParaRPr/>
          </a:p>
        </p:txBody>
      </p:sp>
      <p:sp>
        <p:nvSpPr>
          <p:cNvPr id="92" name="Google Shape;92;p16"/>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900"/>
              <a:t>A MAP!</a:t>
            </a:r>
            <a:endParaRPr sz="2900"/>
          </a:p>
        </p:txBody>
      </p:sp>
      <p:sp>
        <p:nvSpPr>
          <p:cNvPr id="93" name="Google Shape;93;p16"/>
          <p:cNvSpPr txBox="1"/>
          <p:nvPr/>
        </p:nvSpPr>
        <p:spPr>
          <a:xfrm>
            <a:off x="1337700" y="3874450"/>
            <a:ext cx="6468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rPr>
              <a:t>Or in this case a lot of maps </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97" name="Shape 97"/>
        <p:cNvGrpSpPr/>
        <p:nvPr/>
      </p:nvGrpSpPr>
      <p:grpSpPr>
        <a:xfrm>
          <a:off x="0" y="0"/>
          <a:ext cx="0" cy="0"/>
          <a:chOff x="0" y="0"/>
          <a:chExt cx="0" cy="0"/>
        </a:xfrm>
      </p:grpSpPr>
      <p:sp>
        <p:nvSpPr>
          <p:cNvPr id="98" name="Google Shape;98;p17"/>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makes these maps special?</a:t>
            </a:r>
            <a:endParaRPr/>
          </a:p>
        </p:txBody>
      </p:sp>
      <p:sp>
        <p:nvSpPr>
          <p:cNvPr id="99" name="Google Shape;99;p17"/>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They are made by students, for students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03" name="Shape 103"/>
        <p:cNvGrpSpPr/>
        <p:nvPr/>
      </p:nvGrpSpPr>
      <p:grpSpPr>
        <a:xfrm>
          <a:off x="0" y="0"/>
          <a:ext cx="0" cy="0"/>
          <a:chOff x="0" y="0"/>
          <a:chExt cx="0" cy="0"/>
        </a:xfrm>
      </p:grpSpPr>
      <p:sp>
        <p:nvSpPr>
          <p:cNvPr id="104" name="Google Shape;104;p18"/>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Approach</a:t>
            </a:r>
            <a:endParaRPr/>
          </a:p>
        </p:txBody>
      </p:sp>
      <p:sp>
        <p:nvSpPr>
          <p:cNvPr id="105" name="Google Shape;105;p18"/>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Python scripting to generate a mapbook of routes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09" name="Shape 109"/>
        <p:cNvGrpSpPr/>
        <p:nvPr/>
      </p:nvGrpSpPr>
      <p:grpSpPr>
        <a:xfrm>
          <a:off x="0" y="0"/>
          <a:ext cx="0" cy="0"/>
          <a:chOff x="0" y="0"/>
          <a:chExt cx="0" cy="0"/>
        </a:xfrm>
      </p:grpSpPr>
      <p:sp>
        <p:nvSpPr>
          <p:cNvPr id="110" name="Google Shape;110;p19"/>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Goal </a:t>
            </a:r>
            <a:endParaRPr/>
          </a:p>
        </p:txBody>
      </p:sp>
      <p:sp>
        <p:nvSpPr>
          <p:cNvPr id="111" name="Google Shape;111;p19"/>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Target output: A toolbox that creates a routing mapbook based on a dataset and user location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7" name="Google Shape;117;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74AE"/>
        </a:solid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4833900" y="628875"/>
            <a:ext cx="3860100" cy="76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                                     APRX Layout</a:t>
            </a:r>
            <a:endParaRPr/>
          </a:p>
        </p:txBody>
      </p:sp>
      <p:sp>
        <p:nvSpPr>
          <p:cNvPr id="124" name="Google Shape;124;p21"/>
          <p:cNvSpPr txBox="1"/>
          <p:nvPr>
            <p:ph idx="1" type="body"/>
          </p:nvPr>
        </p:nvSpPr>
        <p:spPr>
          <a:xfrm>
            <a:off x="4833900" y="1919075"/>
            <a:ext cx="3860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Example of page in the mapbook </a:t>
            </a:r>
            <a:endParaRPr/>
          </a:p>
        </p:txBody>
      </p:sp>
      <p:pic>
        <p:nvPicPr>
          <p:cNvPr id="125" name="Google Shape;125;p21"/>
          <p:cNvPicPr preferRelativeResize="0"/>
          <p:nvPr/>
        </p:nvPicPr>
        <p:blipFill>
          <a:blip r:embed="rId3">
            <a:alphaModFix/>
          </a:blip>
          <a:stretch>
            <a:fillRect/>
          </a:stretch>
        </p:blipFill>
        <p:spPr>
          <a:xfrm>
            <a:off x="9" y="0"/>
            <a:ext cx="398513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